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256" r:id="rId2"/>
    <p:sldId id="279" r:id="rId3"/>
    <p:sldId id="273" r:id="rId4"/>
    <p:sldId id="261" r:id="rId5"/>
    <p:sldId id="258" r:id="rId6"/>
    <p:sldId id="259" r:id="rId7"/>
    <p:sldId id="272" r:id="rId8"/>
    <p:sldId id="260" r:id="rId9"/>
    <p:sldId id="257" r:id="rId10"/>
    <p:sldId id="262" r:id="rId11"/>
    <p:sldId id="277" r:id="rId12"/>
    <p:sldId id="263" r:id="rId13"/>
    <p:sldId id="276" r:id="rId14"/>
    <p:sldId id="278" r:id="rId15"/>
    <p:sldId id="264" r:id="rId16"/>
    <p:sldId id="275" r:id="rId17"/>
    <p:sldId id="265" r:id="rId18"/>
    <p:sldId id="266" r:id="rId19"/>
    <p:sldId id="267" r:id="rId20"/>
    <p:sldId id="268" r:id="rId21"/>
    <p:sldId id="269" r:id="rId22"/>
    <p:sldId id="274" r:id="rId23"/>
    <p:sldId id="270" r:id="rId24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E36EC4-770C-4BB8-B86A-C0B9C76E5169}" type="datetimeFigureOut">
              <a:rPr lang="fr-CH" smtClean="0"/>
              <a:pPr/>
              <a:t>26.09.2019</a:t>
            </a:fld>
            <a:endParaRPr lang="fr-CH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H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62BD8F-F2B3-416D-88AF-0922F85C7A4D}" type="slidenum">
              <a:rPr lang="fr-CH" smtClean="0"/>
              <a:pPr/>
              <a:t>‹N°›</a:t>
            </a:fld>
            <a:endParaRPr lang="fr-C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CH" dirty="0" smtClean="0"/>
              <a:t>Argument : preuve</a:t>
            </a:r>
            <a:r>
              <a:rPr lang="fr-CH" baseline="0" dirty="0" smtClean="0"/>
              <a:t> destinée à appuyer une affirmation</a:t>
            </a:r>
          </a:p>
          <a:p>
            <a:r>
              <a:rPr lang="fr-CH" baseline="0" dirty="0" smtClean="0"/>
              <a:t>Argument fallacieux : un argument qui peut sembler juste, mais qui ne l’est pas </a:t>
            </a:r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62BD8F-F2B3-416D-88AF-0922F85C7A4D}" type="slidenum">
              <a:rPr lang="fr-CH" smtClean="0"/>
              <a:pPr/>
              <a:t>2</a:t>
            </a:fld>
            <a:endParaRPr lang="fr-CH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CH" dirty="0" smtClean="0"/>
              <a:t>Minutage</a:t>
            </a:r>
            <a:r>
              <a:rPr lang="fr-CH" baseline="0" dirty="0" smtClean="0"/>
              <a:t> de l’extrait : 1:38 – 2:44</a:t>
            </a:r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62BD8F-F2B3-416D-88AF-0922F85C7A4D}" type="slidenum">
              <a:rPr lang="fr-CH" smtClean="0"/>
              <a:pPr/>
              <a:t>15</a:t>
            </a:fld>
            <a:endParaRPr lang="fr-CH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CH" dirty="0" smtClean="0"/>
              <a:t>Kodachrome est un documentaire</a:t>
            </a:r>
            <a:r>
              <a:rPr lang="fr-CH" baseline="0" dirty="0" smtClean="0"/>
              <a:t> cherchant à prouver (biais de confirmation) que deux diapositives retrouvées dans un grenier sont des photos d’un </a:t>
            </a:r>
            <a:r>
              <a:rPr lang="fr-CH" baseline="0" dirty="0" err="1" smtClean="0"/>
              <a:t>alien</a:t>
            </a:r>
            <a:r>
              <a:rPr lang="fr-CH" baseline="0" dirty="0" smtClean="0"/>
              <a:t>, alors qu’une enquête sceptique découvrira que c’est une momie exposée dans un musée</a:t>
            </a:r>
          </a:p>
          <a:p>
            <a:r>
              <a:rPr lang="fr-CH" baseline="0" dirty="0" smtClean="0"/>
              <a:t>Minutage : 7:20 – 10: 32 </a:t>
            </a:r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62BD8F-F2B3-416D-88AF-0922F85C7A4D}" type="slidenum">
              <a:rPr lang="fr-CH" smtClean="0"/>
              <a:pPr/>
              <a:t>16</a:t>
            </a:fld>
            <a:endParaRPr lang="fr-CH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CH" dirty="0" smtClean="0"/>
              <a:t>Minutage de</a:t>
            </a:r>
            <a:r>
              <a:rPr lang="fr-CH" baseline="0" dirty="0" smtClean="0"/>
              <a:t> l’extrait : 5:15 – 5:25</a:t>
            </a:r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62BD8F-F2B3-416D-88AF-0922F85C7A4D}" type="slidenum">
              <a:rPr lang="fr-CH" smtClean="0"/>
              <a:pPr/>
              <a:t>17</a:t>
            </a:fld>
            <a:endParaRPr lang="fr-CH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CH" dirty="0" smtClean="0"/>
              <a:t>Minutage</a:t>
            </a:r>
            <a:r>
              <a:rPr lang="fr-CH" baseline="0" dirty="0" smtClean="0"/>
              <a:t> : 1:24 – 1:54</a:t>
            </a:r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62BD8F-F2B3-416D-88AF-0922F85C7A4D}" type="slidenum">
              <a:rPr lang="fr-CH" smtClean="0"/>
              <a:pPr/>
              <a:t>18</a:t>
            </a:fld>
            <a:endParaRPr lang="fr-CH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CH" dirty="0" smtClean="0"/>
              <a:t>Minutage de l’extrait : 5:52 – 6:47</a:t>
            </a:r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62BD8F-F2B3-416D-88AF-0922F85C7A4D}" type="slidenum">
              <a:rPr lang="fr-CH" smtClean="0"/>
              <a:pPr/>
              <a:t>21</a:t>
            </a:fld>
            <a:endParaRPr lang="fr-CH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CH" dirty="0" smtClean="0"/>
              <a:t>Exemples à donner en cas de manque d’inspiration des</a:t>
            </a:r>
            <a:r>
              <a:rPr lang="fr-CH" baseline="0" dirty="0" smtClean="0"/>
              <a:t> élèves : Les sœurs </a:t>
            </a:r>
            <a:r>
              <a:rPr lang="fr-CH" baseline="0" dirty="0" err="1" smtClean="0"/>
              <a:t>Kardashian</a:t>
            </a:r>
            <a:r>
              <a:rPr lang="fr-CH" baseline="0" dirty="0" smtClean="0"/>
              <a:t> refusent de signer des autographes si le temps est nuageux, c’est donc la preuve que les nuages présentent un risque (argument d’autorité)</a:t>
            </a:r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62BD8F-F2B3-416D-88AF-0922F85C7A4D}" type="slidenum">
              <a:rPr lang="fr-CH" smtClean="0"/>
              <a:pPr/>
              <a:t>23</a:t>
            </a:fld>
            <a:endParaRPr lang="fr-CH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CH" dirty="0" smtClean="0"/>
              <a:t>Durée de l’extrait</a:t>
            </a:r>
            <a:r>
              <a:rPr lang="fr-CH" baseline="0" dirty="0" smtClean="0"/>
              <a:t> : 3:34 – 3:40 (les élèves doivent repérer que l’argument « on ne sait pas donc on peut tout imaginer » est mauvais</a:t>
            </a:r>
            <a:endParaRPr lang="fr-CH" dirty="0" smtClean="0"/>
          </a:p>
          <a:p>
            <a:r>
              <a:rPr lang="fr-CH" dirty="0" smtClean="0"/>
              <a:t>Demander aux élèves s’ils pensent que les arguments</a:t>
            </a:r>
            <a:r>
              <a:rPr lang="fr-CH" baseline="0" dirty="0" smtClean="0"/>
              <a:t> de </a:t>
            </a:r>
            <a:r>
              <a:rPr lang="fr-CH" baseline="0" dirty="0" err="1" smtClean="0"/>
              <a:t>Squeezie</a:t>
            </a:r>
            <a:r>
              <a:rPr lang="fr-CH" baseline="0" dirty="0" smtClean="0"/>
              <a:t> sont de bons arguments et pourquoi</a:t>
            </a:r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62BD8F-F2B3-416D-88AF-0922F85C7A4D}" type="slidenum">
              <a:rPr lang="fr-CH" smtClean="0"/>
              <a:pPr/>
              <a:t>3</a:t>
            </a:fld>
            <a:endParaRPr lang="fr-CH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CH" dirty="0" smtClean="0"/>
              <a:t>Faire deviner</a:t>
            </a:r>
            <a:r>
              <a:rPr lang="fr-CH" baseline="0" dirty="0" smtClean="0"/>
              <a:t> aux élèves si c’est une vrai pub ou non (traduire le texte si besoin) et leur faire deviner de quand elle date (1947)</a:t>
            </a:r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62BD8F-F2B3-416D-88AF-0922F85C7A4D}" type="slidenum">
              <a:rPr lang="fr-CH" smtClean="0"/>
              <a:pPr/>
              <a:t>6</a:t>
            </a:fld>
            <a:endParaRPr lang="fr-CH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H" dirty="0" smtClean="0"/>
              <a:t>K. Jenner promeut un thé </a:t>
            </a:r>
            <a:r>
              <a:rPr lang="fr-CH" dirty="0" err="1" smtClean="0"/>
              <a:t>détox</a:t>
            </a:r>
            <a:r>
              <a:rPr lang="fr-CH" dirty="0" smtClean="0"/>
              <a:t> pour perdre du poids, alors qu’elle emploie des coach sportifs pour garder son poids</a:t>
            </a:r>
          </a:p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62BD8F-F2B3-416D-88AF-0922F85C7A4D}" type="slidenum">
              <a:rPr lang="fr-CH" smtClean="0"/>
              <a:pPr/>
              <a:t>8</a:t>
            </a:fld>
            <a:endParaRPr lang="fr-CH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62BD8F-F2B3-416D-88AF-0922F85C7A4D}" type="slidenum">
              <a:rPr lang="fr-CH" smtClean="0"/>
              <a:pPr/>
              <a:t>9</a:t>
            </a:fld>
            <a:endParaRPr lang="fr-CH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CH" dirty="0" smtClean="0"/>
              <a:t>Minutage de l’extrait : 9:35 – 11:25</a:t>
            </a:r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62BD8F-F2B3-416D-88AF-0922F85C7A4D}" type="slidenum">
              <a:rPr lang="fr-CH" smtClean="0"/>
              <a:pPr/>
              <a:t>10</a:t>
            </a:fld>
            <a:endParaRPr lang="fr-CH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CH" dirty="0" smtClean="0"/>
              <a:t>Demander aux élèves</a:t>
            </a:r>
            <a:r>
              <a:rPr lang="fr-CH" baseline="0" dirty="0" smtClean="0"/>
              <a:t> ce que cette pub leur inspire</a:t>
            </a:r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62BD8F-F2B3-416D-88AF-0922F85C7A4D}" type="slidenum">
              <a:rPr lang="fr-CH" smtClean="0"/>
              <a:pPr/>
              <a:t>11</a:t>
            </a:fld>
            <a:endParaRPr lang="fr-CH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CH" dirty="0" smtClean="0"/>
              <a:t>Minutage de l’extrait : 0:57 – 2:00</a:t>
            </a:r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62BD8F-F2B3-416D-88AF-0922F85C7A4D}" type="slidenum">
              <a:rPr lang="fr-CH" smtClean="0"/>
              <a:pPr/>
              <a:t>12</a:t>
            </a:fld>
            <a:endParaRPr lang="fr-CH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CH" dirty="0" smtClean="0"/>
              <a:t>Faire réfléchir</a:t>
            </a:r>
            <a:r>
              <a:rPr lang="fr-CH" baseline="0" dirty="0" smtClean="0"/>
              <a:t> les élèves sur la présence de l’horoscope. Idéalement, réussir à leur faire dire que la formulation convient à n’importe qui. Le signe est masqué pour montrer à </a:t>
            </a:r>
            <a:r>
              <a:rPr lang="fr-CH" baseline="0" smtClean="0"/>
              <a:t>quel point c’est passe-partout. </a:t>
            </a:r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62BD8F-F2B3-416D-88AF-0922F85C7A4D}" type="slidenum">
              <a:rPr lang="fr-CH" smtClean="0"/>
              <a:pPr/>
              <a:t>14</a:t>
            </a:fld>
            <a:endParaRPr lang="fr-CH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ectangle à coins arrondis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  <p:sp>
        <p:nvSpPr>
          <p:cNvPr id="28" name="Espace réservé de la date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8D483-15C9-4AFA-B838-3B218A552367}" type="datetimeFigureOut">
              <a:rPr lang="fr-CH" smtClean="0"/>
              <a:pPr/>
              <a:t>26.09.2019</a:t>
            </a:fld>
            <a:endParaRPr lang="fr-CH"/>
          </a:p>
        </p:txBody>
      </p:sp>
      <p:sp>
        <p:nvSpPr>
          <p:cNvPr id="17" name="Espace réservé du pied de page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29" name="Espace réservé du numéro de diapositive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47E77416-E4A7-4EBA-86C0-F0D8A1BD84DB}" type="slidenum">
              <a:rPr lang="fr-CH" smtClean="0"/>
              <a:pPr/>
              <a:t>‹N°›</a:t>
            </a:fld>
            <a:endParaRPr lang="fr-CH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8D483-15C9-4AFA-B838-3B218A552367}" type="datetimeFigureOut">
              <a:rPr lang="fr-CH" smtClean="0"/>
              <a:pPr/>
              <a:t>26.09.2019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77416-E4A7-4EBA-86C0-F0D8A1BD84DB}" type="slidenum">
              <a:rPr lang="fr-CH" smtClean="0"/>
              <a:pPr/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8D483-15C9-4AFA-B838-3B218A552367}" type="datetimeFigureOut">
              <a:rPr lang="fr-CH" smtClean="0"/>
              <a:pPr/>
              <a:t>26.09.2019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77416-E4A7-4EBA-86C0-F0D8A1BD84DB}" type="slidenum">
              <a:rPr lang="fr-CH" smtClean="0"/>
              <a:pPr/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8D483-15C9-4AFA-B838-3B218A552367}" type="datetimeFigureOut">
              <a:rPr lang="fr-CH" smtClean="0"/>
              <a:pPr/>
              <a:t>26.09.2019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77416-E4A7-4EBA-86C0-F0D8A1BD84DB}" type="slidenum">
              <a:rPr lang="fr-CH" smtClean="0"/>
              <a:pPr/>
              <a:t>‹N°›</a:t>
            </a:fld>
            <a:endParaRPr lang="fr-CH"/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ectangle à coins arrondis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8D483-15C9-4AFA-B838-3B218A552367}" type="datetimeFigureOut">
              <a:rPr lang="fr-CH" smtClean="0"/>
              <a:pPr/>
              <a:t>26.09.2019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fr-CH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47E77416-E4A7-4EBA-86C0-F0D8A1BD84DB}" type="slidenum">
              <a:rPr lang="fr-CH" smtClean="0"/>
              <a:pPr/>
              <a:t>‹N°›</a:t>
            </a:fld>
            <a:endParaRPr lang="fr-CH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8D483-15C9-4AFA-B838-3B218A552367}" type="datetimeFigureOut">
              <a:rPr lang="fr-CH" smtClean="0"/>
              <a:pPr/>
              <a:t>26.09.2019</a:t>
            </a:fld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77416-E4A7-4EBA-86C0-F0D8A1BD84DB}" type="slidenum">
              <a:rPr lang="fr-CH" smtClean="0"/>
              <a:pPr/>
              <a:t>‹N°›</a:t>
            </a:fld>
            <a:endParaRPr lang="fr-CH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8D483-15C9-4AFA-B838-3B218A552367}" type="datetimeFigureOut">
              <a:rPr lang="fr-CH" smtClean="0"/>
              <a:pPr/>
              <a:t>26.09.2019</a:t>
            </a:fld>
            <a:endParaRPr lang="fr-CH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77416-E4A7-4EBA-86C0-F0D8A1BD84DB}" type="slidenum">
              <a:rPr lang="fr-CH" smtClean="0"/>
              <a:pPr/>
              <a:t>‹N°›</a:t>
            </a:fld>
            <a:endParaRPr lang="fr-CH"/>
          </a:p>
        </p:txBody>
      </p:sp>
      <p:sp>
        <p:nvSpPr>
          <p:cNvPr id="11" name="Espace réservé du contenu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3" name="Espace réservé du contenu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8D483-15C9-4AFA-B838-3B218A552367}" type="datetimeFigureOut">
              <a:rPr lang="fr-CH" smtClean="0"/>
              <a:pPr/>
              <a:t>26.09.2019</a:t>
            </a:fld>
            <a:endParaRPr lang="fr-CH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77416-E4A7-4EBA-86C0-F0D8A1BD84DB}" type="slidenum">
              <a:rPr lang="fr-CH" smtClean="0"/>
              <a:pPr/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8D483-15C9-4AFA-B838-3B218A552367}" type="datetimeFigureOut">
              <a:rPr lang="fr-CH" smtClean="0"/>
              <a:pPr/>
              <a:t>26.09.2019</a:t>
            </a:fld>
            <a:endParaRPr lang="fr-CH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77416-E4A7-4EBA-86C0-F0D8A1BD84DB}" type="slidenum">
              <a:rPr lang="fr-CH" smtClean="0"/>
              <a:pPr/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ectangle à coins arrondis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8D483-15C9-4AFA-B838-3B218A552367}" type="datetimeFigureOut">
              <a:rPr lang="fr-CH" smtClean="0"/>
              <a:pPr/>
              <a:t>26.09.2019</a:t>
            </a:fld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77416-E4A7-4EBA-86C0-F0D8A1BD84DB}" type="slidenum">
              <a:rPr lang="fr-CH" smtClean="0"/>
              <a:pPr/>
              <a:t>‹N°›</a:t>
            </a:fld>
            <a:endParaRPr lang="fr-CH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8D483-15C9-4AFA-B838-3B218A552367}" type="datetimeFigureOut">
              <a:rPr lang="fr-CH" smtClean="0"/>
              <a:pPr/>
              <a:t>26.09.2019</a:t>
            </a:fld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47E77416-E4A7-4EBA-86C0-F0D8A1BD84DB}" type="slidenum">
              <a:rPr lang="fr-CH" smtClean="0"/>
              <a:pPr/>
              <a:t>‹N°›</a:t>
            </a:fld>
            <a:endParaRPr lang="fr-CH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ectangle à coins arrondis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Espace réservé du titre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2528D483-15C9-4AFA-B838-3B218A552367}" type="datetimeFigureOut">
              <a:rPr lang="fr-CH" smtClean="0"/>
              <a:pPr/>
              <a:t>26.09.2019</a:t>
            </a:fld>
            <a:endParaRPr lang="fr-CH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fr-CH"/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47E77416-E4A7-4EBA-86C0-F0D8A1BD84DB}" type="slidenum">
              <a:rPr lang="fr-CH" smtClean="0"/>
              <a:pPr/>
              <a:t>‹N°›</a:t>
            </a:fld>
            <a:endParaRPr lang="fr-C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R9McgUw6kso?t=575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5lXIK_4tpDs?t=57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sante.lefigaro.fr/article/pour-eviter-l-intoxication-au-cyanure-consommez-les-amandes-d-abricots-avec-moderation/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6cxEu-OP5mM?t=98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oniJv4raglM?t=440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RtF6CMZ6hMw?t=315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RlZ3yHA_API?t=84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R9McgUw6kso?t=352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-8Q2OojFPK0?t=214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CH" dirty="0" smtClean="0"/>
              <a:t>Arguments fallacieux</a:t>
            </a:r>
            <a:endParaRPr lang="fr-CH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Appel à l’ancienneté - tradition</a:t>
            </a:r>
            <a:endParaRPr lang="fr-CH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0"/>
            <a:r>
              <a:rPr lang="fr-CH" dirty="0" smtClean="0"/>
              <a:t>Définition : Prétendre que quelque chose est vrai car il en a toujours (apparemment) été ainsi.</a:t>
            </a:r>
          </a:p>
          <a:p>
            <a:r>
              <a:rPr lang="fr-CH" i="1" dirty="0" smtClean="0"/>
              <a:t>« La médecine traditionnelle médiévale prônait la saignée pour se soigner, il faut donc procéder ainsi. » </a:t>
            </a:r>
          </a:p>
          <a:p>
            <a:r>
              <a:rPr lang="fr-CH" u="sng" dirty="0" smtClean="0">
                <a:hlinkClick r:id="rId3"/>
              </a:rPr>
              <a:t>Hygiène mentale – top 5 des arguments fallacieux</a:t>
            </a:r>
            <a:endParaRPr lang="fr-CH" dirty="0" smtClean="0"/>
          </a:p>
          <a:p>
            <a:endParaRPr lang="fr-CH" dirty="0" smtClean="0"/>
          </a:p>
          <a:p>
            <a:endParaRPr lang="fr-C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fr-CH" dirty="0"/>
          </a:p>
        </p:txBody>
      </p:sp>
      <p:pic>
        <p:nvPicPr>
          <p:cNvPr id="1026" name="Picture 2" descr="Ketchup - Amor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1916832"/>
            <a:ext cx="6940945" cy="3192835"/>
          </a:xfrm>
          <a:prstGeom prst="rect">
            <a:avLst/>
          </a:prstGeom>
          <a:noFill/>
        </p:spPr>
      </p:pic>
      <p:sp>
        <p:nvSpPr>
          <p:cNvPr id="5" name="ZoneTexte 4"/>
          <p:cNvSpPr txBox="1"/>
          <p:nvPr/>
        </p:nvSpPr>
        <p:spPr>
          <a:xfrm>
            <a:off x="6948264" y="5157192"/>
            <a:ext cx="19442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dirty="0" smtClean="0"/>
              <a:t>www.amora.fr</a:t>
            </a:r>
            <a:endParaRPr lang="fr-CH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Appel à la nature</a:t>
            </a:r>
            <a:endParaRPr lang="fr-CH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0"/>
            <a:r>
              <a:rPr lang="fr-CH" dirty="0" smtClean="0"/>
              <a:t>Définition : Rendre votre déclaration plus vraie en la comparant avec le « bon vieux » monde naturel.</a:t>
            </a:r>
          </a:p>
          <a:p>
            <a:pPr lvl="0"/>
            <a:r>
              <a:rPr lang="fr-CH" u="sng" dirty="0" smtClean="0">
                <a:hlinkClick r:id="rId3"/>
              </a:rPr>
              <a:t>Tronche en biais – Appel à la nature</a:t>
            </a:r>
            <a:endParaRPr lang="fr-CH" dirty="0" smtClean="0"/>
          </a:p>
          <a:p>
            <a:endParaRPr lang="fr-CH" dirty="0" smtClean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 l="15062" t="10784" r="12641" b="9680"/>
          <a:stretch>
            <a:fillRect/>
          </a:stretch>
        </p:blipFill>
        <p:spPr bwMode="auto">
          <a:xfrm>
            <a:off x="827584" y="2924944"/>
            <a:ext cx="2753391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 descr="https://www.usinenouvelle.com/mediatheque/7/6/0/000368067_image_896x598/usine-danon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35896" y="2780928"/>
            <a:ext cx="5222032" cy="3485240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1187624" y="6381328"/>
            <a:ext cx="23042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200" dirty="0" smtClean="0"/>
              <a:t>http://www.pro.danone.fr</a:t>
            </a:r>
            <a:endParaRPr lang="fr-CH" sz="1200" dirty="0"/>
          </a:p>
        </p:txBody>
      </p:sp>
      <p:sp>
        <p:nvSpPr>
          <p:cNvPr id="7" name="ZoneTexte 6"/>
          <p:cNvSpPr txBox="1"/>
          <p:nvPr/>
        </p:nvSpPr>
        <p:spPr>
          <a:xfrm>
            <a:off x="7236296" y="6309320"/>
            <a:ext cx="17281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200" dirty="0" smtClean="0"/>
              <a:t>© </a:t>
            </a:r>
            <a:r>
              <a:rPr lang="fr-CH" sz="1200" dirty="0" err="1" smtClean="0"/>
              <a:t>Wikimedia</a:t>
            </a:r>
            <a:r>
              <a:rPr lang="fr-CH" sz="1200" dirty="0" smtClean="0"/>
              <a:t> / C.C</a:t>
            </a:r>
            <a:endParaRPr lang="fr-CH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H" dirty="0" smtClean="0"/>
              <a:t>Bonus : Le cas de l’amande amère </a:t>
            </a:r>
            <a:endParaRPr lang="fr-CH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fr-CH" dirty="0" smtClean="0"/>
              <a:t>A prétendument des vertus pour la santé (complément en vitamine B17 « anti-cancer ») </a:t>
            </a:r>
          </a:p>
          <a:p>
            <a:r>
              <a:rPr lang="fr-CH" dirty="0" smtClean="0"/>
              <a:t>Est totalement naturelle </a:t>
            </a:r>
          </a:p>
          <a:p>
            <a:r>
              <a:rPr lang="fr-CH" dirty="0" smtClean="0"/>
              <a:t>MAIS elle contient du cyanure (un poison mortel)</a:t>
            </a:r>
          </a:p>
          <a:p>
            <a:r>
              <a:rPr lang="fr-CH" dirty="0" smtClean="0">
                <a:hlinkClick r:id="rId2"/>
              </a:rPr>
              <a:t>33 personnes en France ont été intoxiquées au cyanure entre 2012 et 2017  </a:t>
            </a:r>
            <a:endParaRPr lang="fr-C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H"/>
          </a:p>
        </p:txBody>
      </p:sp>
      <p:pic>
        <p:nvPicPr>
          <p:cNvPr id="4710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2420888"/>
            <a:ext cx="7772400" cy="2209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ZoneTexte 4"/>
          <p:cNvSpPr txBox="1"/>
          <p:nvPr/>
        </p:nvSpPr>
        <p:spPr>
          <a:xfrm>
            <a:off x="6012160" y="4653136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 smtClean="0"/>
              <a:t>20 minutes du 05.07.2019</a:t>
            </a:r>
            <a:endParaRPr lang="fr-CH" dirty="0"/>
          </a:p>
        </p:txBody>
      </p:sp>
      <p:sp>
        <p:nvSpPr>
          <p:cNvPr id="6" name="Rectangle 5"/>
          <p:cNvSpPr/>
          <p:nvPr/>
        </p:nvSpPr>
        <p:spPr>
          <a:xfrm>
            <a:off x="1187624" y="2492896"/>
            <a:ext cx="3168352" cy="9361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Biais de confirmation</a:t>
            </a:r>
            <a:endParaRPr lang="fr-CH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0"/>
            <a:r>
              <a:rPr lang="fr-CH" dirty="0" smtClean="0"/>
              <a:t>Définition : Ne garder que les preuves qui vont dans le sens de son argument et ignorer celles qui le contredisent.</a:t>
            </a:r>
          </a:p>
          <a:p>
            <a:r>
              <a:rPr lang="fr-CH" i="1" dirty="0" smtClean="0"/>
              <a:t>Astrologie</a:t>
            </a:r>
            <a:endParaRPr lang="fr-CH" dirty="0" smtClean="0"/>
          </a:p>
          <a:p>
            <a:r>
              <a:rPr lang="fr-CH" u="sng" dirty="0" smtClean="0">
                <a:hlinkClick r:id="rId3"/>
              </a:rPr>
              <a:t>Tronche en biais – Les biais de confirmation</a:t>
            </a:r>
            <a:endParaRPr lang="fr-CH" dirty="0" smtClean="0"/>
          </a:p>
          <a:p>
            <a:endParaRPr lang="fr-C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Bonus</a:t>
            </a:r>
            <a:endParaRPr lang="fr-CH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fr-CH" dirty="0" smtClean="0">
                <a:hlinkClick r:id="rId3"/>
              </a:rPr>
              <a:t>Bande-annonce documentaire Kodachrome</a:t>
            </a:r>
            <a:endParaRPr lang="fr-CH" dirty="0" smtClean="0"/>
          </a:p>
          <a:p>
            <a:endParaRPr lang="fr-C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Faux dilemme</a:t>
            </a:r>
            <a:endParaRPr lang="fr-CH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0"/>
            <a:r>
              <a:rPr lang="fr-CH" dirty="0" smtClean="0"/>
              <a:t>Définition : Ne présenter que deux options comme étant les seules tout en masquant des alternatives.</a:t>
            </a:r>
          </a:p>
          <a:p>
            <a:r>
              <a:rPr lang="fr-CH" i="1" dirty="0" smtClean="0"/>
              <a:t>« Nous allons devoir réduire le budget de l'éducation ou nous endetter davantage. Nous ne pouvons nous permettre de nous endetter davantage. Nous allons donc devoir réduire le budget de l'éducation. »</a:t>
            </a:r>
            <a:endParaRPr lang="fr-CH" dirty="0" smtClean="0"/>
          </a:p>
          <a:p>
            <a:r>
              <a:rPr lang="fr-CH" u="sng" dirty="0" err="1" smtClean="0">
                <a:hlinkClick r:id="rId3"/>
              </a:rPr>
              <a:t>Outside</a:t>
            </a:r>
            <a:r>
              <a:rPr lang="fr-CH" u="sng" dirty="0" smtClean="0">
                <a:hlinkClick r:id="rId3"/>
              </a:rPr>
              <a:t> the box – top 5 des arguments fallacieux</a:t>
            </a:r>
            <a:r>
              <a:rPr lang="fr-CH" dirty="0" smtClean="0"/>
              <a:t> </a:t>
            </a:r>
          </a:p>
          <a:p>
            <a:endParaRPr lang="fr-C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Pente savonneuse</a:t>
            </a:r>
            <a:endParaRPr lang="fr-CH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0"/>
            <a:r>
              <a:rPr lang="fr-CH" dirty="0" smtClean="0"/>
              <a:t>Définition : Croire qu'un changement relativement mineur conduira inévitablement à une chaîne d'événements (négatifs).</a:t>
            </a:r>
          </a:p>
          <a:p>
            <a:r>
              <a:rPr lang="fr-CH" i="1" dirty="0" smtClean="0"/>
              <a:t>« Si nous autorisons l’usage de tablettes à l’école, les élèves ne sauront plus écrire à la main ! »</a:t>
            </a:r>
          </a:p>
          <a:p>
            <a:r>
              <a:rPr lang="fr-CH" dirty="0" err="1" smtClean="0">
                <a:hlinkClick r:id="rId3"/>
              </a:rPr>
              <a:t>Topoï</a:t>
            </a:r>
            <a:r>
              <a:rPr lang="fr-CH" dirty="0" smtClean="0">
                <a:hlinkClick r:id="rId3"/>
              </a:rPr>
              <a:t> 6 – La pente glissante</a:t>
            </a:r>
            <a:endParaRPr lang="fr-CH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Postulat indémontrable</a:t>
            </a:r>
            <a:endParaRPr lang="fr-CH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0"/>
            <a:r>
              <a:rPr lang="fr-CH" dirty="0" smtClean="0"/>
              <a:t>Définition : Faire une déclaration qui ne peut être démontrée fausse, car il n'y a aucun moyen de vérifier.</a:t>
            </a:r>
          </a:p>
          <a:p>
            <a:r>
              <a:rPr lang="fr-CH" i="1" dirty="0" smtClean="0"/>
              <a:t>« Il a menti parce qu’il est contrôlé par un </a:t>
            </a:r>
            <a:r>
              <a:rPr lang="fr-CH" i="1" dirty="0" err="1" smtClean="0"/>
              <a:t>alien</a:t>
            </a:r>
            <a:r>
              <a:rPr lang="fr-CH" i="1" dirty="0" smtClean="0"/>
              <a:t>. »</a:t>
            </a:r>
            <a:endParaRPr lang="fr-CH" dirty="0" smtClean="0"/>
          </a:p>
          <a:p>
            <a:endParaRPr lang="fr-C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Tour de classe</a:t>
            </a:r>
            <a:endParaRPr lang="fr-CH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fr-CH" dirty="0" smtClean="0"/>
              <a:t>Qu’est-ce qu’un argument? </a:t>
            </a:r>
          </a:p>
          <a:p>
            <a:r>
              <a:rPr lang="fr-CH" dirty="0" smtClean="0"/>
              <a:t>Qu’est-ce qu’un argument fallacieux</a:t>
            </a:r>
            <a:endParaRPr lang="fr-CH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Attaque personnelle</a:t>
            </a:r>
            <a:endParaRPr lang="fr-CH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0"/>
            <a:r>
              <a:rPr lang="fr-CH" dirty="0" smtClean="0"/>
              <a:t>Définition : Ignorer l'argument en lançant une attaque hors de propos sur la personne et non sur son discours.</a:t>
            </a:r>
          </a:p>
          <a:p>
            <a:r>
              <a:rPr lang="fr-CH" i="1" dirty="0" smtClean="0"/>
              <a:t>« Tous ceux aiment les films de super-héros sont des imbéciles. »</a:t>
            </a:r>
          </a:p>
          <a:p>
            <a:endParaRPr lang="fr-CH" dirty="0" smtClean="0"/>
          </a:p>
          <a:p>
            <a:endParaRPr lang="fr-CH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L’appel à l’exotisme</a:t>
            </a:r>
            <a:endParaRPr lang="fr-CH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0"/>
            <a:r>
              <a:rPr lang="fr-CH" dirty="0" smtClean="0"/>
              <a:t>Définition : miser sur l’exotisme et le caractère lointain ou « primitif » d’un peuple pour valider un de leurs aspects, coutumes, médecines, etc.</a:t>
            </a:r>
          </a:p>
          <a:p>
            <a:r>
              <a:rPr lang="fr-CH" i="1" dirty="0" smtClean="0"/>
              <a:t>Les bougies d’oreille Hopi sont utilisées traditionnellement par les Indiens Hopis 10, donc c’est bien.</a:t>
            </a:r>
            <a:endParaRPr lang="fr-CH" dirty="0" smtClean="0"/>
          </a:p>
          <a:p>
            <a:r>
              <a:rPr lang="fr-CH" u="sng" dirty="0" smtClean="0">
                <a:hlinkClick r:id="rId3"/>
              </a:rPr>
              <a:t>Hygiène mentale – top 5 des arguments fallacieux</a:t>
            </a:r>
            <a:r>
              <a:rPr lang="fr-CH" dirty="0" smtClean="0"/>
              <a:t> </a:t>
            </a:r>
          </a:p>
          <a:p>
            <a:endParaRPr lang="fr-C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Arguments valables</a:t>
            </a:r>
            <a:endParaRPr lang="fr-CH" dirty="0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fr-CH" dirty="0" smtClean="0"/>
              <a:t>Argument avec des preuves à l’appui (faits, études…)</a:t>
            </a:r>
          </a:p>
          <a:p>
            <a:pPr lvl="1"/>
            <a:r>
              <a:rPr lang="fr-CH" dirty="0" smtClean="0"/>
              <a:t>Retrouver la source de la preuve</a:t>
            </a:r>
          </a:p>
          <a:p>
            <a:pPr lvl="1"/>
            <a:r>
              <a:rPr lang="fr-CH" dirty="0" smtClean="0"/>
              <a:t>Qui en est l’auteur ?</a:t>
            </a:r>
          </a:p>
          <a:p>
            <a:pPr lvl="1"/>
            <a:r>
              <a:rPr lang="fr-CH" dirty="0" smtClean="0"/>
              <a:t>Où a-t-elle été publié ?</a:t>
            </a:r>
          </a:p>
          <a:p>
            <a:pPr lvl="1"/>
            <a:r>
              <a:rPr lang="fr-CH" dirty="0" smtClean="0"/>
              <a:t>Reproduction du résultat </a:t>
            </a:r>
            <a:endParaRPr lang="fr-C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Créez votre propre </a:t>
            </a:r>
            <a:r>
              <a:rPr lang="fr-CH" dirty="0" err="1" smtClean="0"/>
              <a:t>fake</a:t>
            </a:r>
            <a:r>
              <a:rPr lang="fr-CH" dirty="0" smtClean="0"/>
              <a:t> news</a:t>
            </a:r>
            <a:endParaRPr lang="fr-CH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fr-CH" dirty="0" smtClean="0"/>
              <a:t>Créer sa </a:t>
            </a:r>
            <a:r>
              <a:rPr lang="fr-CH" dirty="0" err="1" smtClean="0"/>
              <a:t>fake</a:t>
            </a:r>
            <a:r>
              <a:rPr lang="fr-CH" dirty="0" smtClean="0"/>
              <a:t> news suivant les thèmes à choix en utilisant les arguments vus auparavant en imitant un post sur un réseau social </a:t>
            </a:r>
            <a:r>
              <a:rPr lang="fr-CH" dirty="0" smtClean="0"/>
              <a:t>(story </a:t>
            </a:r>
            <a:r>
              <a:rPr lang="fr-CH" dirty="0" err="1" smtClean="0"/>
              <a:t>Instagram</a:t>
            </a:r>
            <a:r>
              <a:rPr lang="fr-CH" dirty="0" smtClean="0"/>
              <a:t> ou </a:t>
            </a:r>
            <a:r>
              <a:rPr lang="fr-CH" dirty="0" err="1" smtClean="0"/>
              <a:t>Snapchat</a:t>
            </a:r>
            <a:r>
              <a:rPr lang="fr-CH" dirty="0" smtClean="0"/>
              <a:t>, publication sur </a:t>
            </a:r>
            <a:r>
              <a:rPr lang="fr-CH" dirty="0" err="1" smtClean="0"/>
              <a:t>Facebook</a:t>
            </a:r>
            <a:r>
              <a:rPr lang="fr-CH" dirty="0" smtClean="0"/>
              <a:t>):</a:t>
            </a:r>
            <a:endParaRPr lang="fr-CH" dirty="0" smtClean="0"/>
          </a:p>
          <a:p>
            <a:pPr lvl="1"/>
            <a:r>
              <a:rPr lang="fr-CH" dirty="0" smtClean="0"/>
              <a:t>Les chats</a:t>
            </a:r>
          </a:p>
          <a:p>
            <a:pPr lvl="1"/>
            <a:r>
              <a:rPr lang="fr-CH" dirty="0" smtClean="0"/>
              <a:t>Les fleurs</a:t>
            </a:r>
          </a:p>
          <a:p>
            <a:pPr lvl="1"/>
            <a:r>
              <a:rPr lang="fr-CH" dirty="0" smtClean="0"/>
              <a:t>Les poissons rouges</a:t>
            </a:r>
          </a:p>
          <a:p>
            <a:pPr lvl="1"/>
            <a:r>
              <a:rPr lang="fr-CH" dirty="0" smtClean="0"/>
              <a:t>Les coussins</a:t>
            </a:r>
          </a:p>
          <a:p>
            <a:pPr lvl="1"/>
            <a:r>
              <a:rPr lang="fr-CH" dirty="0" smtClean="0"/>
              <a:t>Les nuages</a:t>
            </a:r>
          </a:p>
          <a:p>
            <a:pPr lvl="1"/>
            <a:r>
              <a:rPr lang="fr-CH" dirty="0" smtClean="0"/>
              <a:t>L’eau</a:t>
            </a:r>
          </a:p>
          <a:p>
            <a:pPr lvl="1"/>
            <a:r>
              <a:rPr lang="fr-CH" dirty="0" smtClean="0"/>
              <a:t>…</a:t>
            </a:r>
            <a:endParaRPr lang="fr-CH" dirty="0" smtClean="0"/>
          </a:p>
          <a:p>
            <a:pPr lvl="1">
              <a:buNone/>
            </a:pPr>
            <a:endParaRPr lang="fr-CH" dirty="0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Squeezie</a:t>
            </a:r>
            <a:endParaRPr lang="fr-CH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fr-CH" dirty="0" smtClean="0">
                <a:hlinkClick r:id="rId3"/>
              </a:rPr>
              <a:t>Extrait</a:t>
            </a:r>
            <a:endParaRPr lang="fr-C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Appel à l’ignorance</a:t>
            </a:r>
            <a:endParaRPr lang="fr-CH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0"/>
            <a:r>
              <a:rPr lang="fr-CH" dirty="0" smtClean="0"/>
              <a:t>Définition : Une déclaration est considérée vraie tant qu'elle n'a pas été démontrée fausse (ou fausse tant qu'elle n'a pas été démontrée vraie).</a:t>
            </a:r>
          </a:p>
          <a:p>
            <a:r>
              <a:rPr lang="fr-CH" i="1" dirty="0" smtClean="0"/>
              <a:t>« On ne sait pas comment les pyramides ont été construites, donc on peut se permettre toutes les hypothèses ! » </a:t>
            </a:r>
            <a:r>
              <a:rPr lang="fr-CH" i="1" dirty="0" err="1" smtClean="0"/>
              <a:t>Squeezie</a:t>
            </a:r>
            <a:r>
              <a:rPr lang="fr-CH" i="1" dirty="0" smtClean="0"/>
              <a:t> </a:t>
            </a:r>
            <a:endParaRPr lang="fr-CH" dirty="0" smtClean="0"/>
          </a:p>
          <a:p>
            <a:endParaRPr lang="fr-C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Exemples</a:t>
            </a:r>
            <a:endParaRPr lang="fr-CH" dirty="0"/>
          </a:p>
        </p:txBody>
      </p:sp>
      <p:pic>
        <p:nvPicPr>
          <p:cNvPr id="4" name="Espace réservé du contenu 3" descr="https://images.ecosia.org/6HadzSNJJRZIlpnv_lS2vMP5McU=/0x390/smart/http%3A%2F%2Fi.ytimg.com%2Fvi%2F4uJM3HP4OMg%2Fmaxresdefault.jpg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87" y="1876425"/>
            <a:ext cx="6600825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ZoneTexte 4"/>
          <p:cNvSpPr txBox="1"/>
          <p:nvPr/>
        </p:nvSpPr>
        <p:spPr>
          <a:xfrm>
            <a:off x="6948264" y="5661248"/>
            <a:ext cx="12961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i="1" dirty="0" smtClean="0"/>
              <a:t>Pub Oral-B</a:t>
            </a:r>
            <a:endParaRPr lang="fr-CH" sz="14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H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 b="27996"/>
          <a:stretch>
            <a:fillRect/>
          </a:stretch>
        </p:blipFill>
        <p:spPr bwMode="auto">
          <a:xfrm>
            <a:off x="2339752" y="1340768"/>
            <a:ext cx="4464496" cy="41206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oneTexte 5"/>
          <p:cNvSpPr txBox="1"/>
          <p:nvPr/>
        </p:nvSpPr>
        <p:spPr>
          <a:xfrm>
            <a:off x="4283968" y="5445224"/>
            <a:ext cx="28803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dirty="0" smtClean="0"/>
              <a:t>http://tobacco.stanford.edu</a:t>
            </a:r>
            <a:endParaRPr lang="fr-CH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H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620688"/>
            <a:ext cx="3854606" cy="5473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ZoneTexte 3"/>
          <p:cNvSpPr txBox="1"/>
          <p:nvPr/>
        </p:nvSpPr>
        <p:spPr>
          <a:xfrm>
            <a:off x="5436096" y="6165304"/>
            <a:ext cx="15121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dirty="0" smtClean="0"/>
              <a:t>www.ch.jura.com</a:t>
            </a:r>
            <a:endParaRPr lang="fr-CH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H"/>
          </a:p>
        </p:txBody>
      </p:sp>
      <p:pic>
        <p:nvPicPr>
          <p:cNvPr id="4" name="Espace réservé du contenu 3" descr="https://tse1.mm.bing.net/th?id=OIP.V-RuEhNvXbfm4SB6msEsfwHaHa&amp;pid=Api"/>
          <p:cNvPicPr>
            <a:picLocks noGrp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1484784"/>
            <a:ext cx="4514850" cy="451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oneTexte 5"/>
          <p:cNvSpPr txBox="1"/>
          <p:nvPr/>
        </p:nvSpPr>
        <p:spPr>
          <a:xfrm>
            <a:off x="5436096" y="6021288"/>
            <a:ext cx="17281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i="1" dirty="0" err="1" smtClean="0"/>
              <a:t>Instagram</a:t>
            </a:r>
            <a:r>
              <a:rPr lang="fr-CH" sz="1400" i="1" dirty="0" smtClean="0"/>
              <a:t> de K. Jenner</a:t>
            </a:r>
            <a:endParaRPr lang="fr-CH" sz="14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CH" dirty="0" smtClean="0"/>
              <a:t>Argument d’autorité (blouse blanche)</a:t>
            </a:r>
            <a:endParaRPr lang="fr-CH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0"/>
            <a:r>
              <a:rPr lang="fr-CH" dirty="0" smtClean="0"/>
              <a:t>Définition : Prétendre que quelque chose est vrai parce qu'un « expert » (qualifié ou non) affirme que c'est vrai.</a:t>
            </a:r>
          </a:p>
          <a:p>
            <a:pPr lvl="0"/>
            <a:r>
              <a:rPr lang="fr-CH" dirty="0" smtClean="0"/>
              <a:t>Utilisé dans la publicité avec des stars ou des </a:t>
            </a:r>
            <a:r>
              <a:rPr lang="fr-CH" dirty="0" err="1" smtClean="0"/>
              <a:t>influenceurs</a:t>
            </a:r>
            <a:endParaRPr lang="fr-CH" dirty="0" smtClean="0"/>
          </a:p>
          <a:p>
            <a:r>
              <a:rPr lang="fr-CH" i="1" dirty="0" smtClean="0"/>
              <a:t>« Plus de 400 éminents scientifiques et ingénieurs remettent en cause le réchauffement climatique. »</a:t>
            </a:r>
            <a:endParaRPr lang="fr-CH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apitaux">
  <a:themeElements>
    <a:clrScheme name="Capitaux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Capitaux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apitaux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464</TotalTime>
  <Words>849</Words>
  <Application>Microsoft Office PowerPoint</Application>
  <PresentationFormat>Affichage à l'écran (4:3)</PresentationFormat>
  <Paragraphs>105</Paragraphs>
  <Slides>23</Slides>
  <Notes>15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23</vt:i4>
      </vt:variant>
    </vt:vector>
  </HeadingPairs>
  <TitlesOfParts>
    <vt:vector size="24" baseType="lpstr">
      <vt:lpstr>Capitaux</vt:lpstr>
      <vt:lpstr>Arguments fallacieux</vt:lpstr>
      <vt:lpstr>Tour de classe</vt:lpstr>
      <vt:lpstr>Squeezie</vt:lpstr>
      <vt:lpstr>Appel à l’ignorance</vt:lpstr>
      <vt:lpstr>Exemples</vt:lpstr>
      <vt:lpstr>Diapositive 6</vt:lpstr>
      <vt:lpstr>Diapositive 7</vt:lpstr>
      <vt:lpstr>Diapositive 8</vt:lpstr>
      <vt:lpstr>Argument d’autorité (blouse blanche)</vt:lpstr>
      <vt:lpstr>Appel à l’ancienneté - tradition</vt:lpstr>
      <vt:lpstr>Diapositive 11</vt:lpstr>
      <vt:lpstr>Appel à la nature</vt:lpstr>
      <vt:lpstr>Bonus : Le cas de l’amande amère </vt:lpstr>
      <vt:lpstr>Diapositive 14</vt:lpstr>
      <vt:lpstr>Biais de confirmation</vt:lpstr>
      <vt:lpstr>Bonus</vt:lpstr>
      <vt:lpstr>Faux dilemme</vt:lpstr>
      <vt:lpstr>Pente savonneuse</vt:lpstr>
      <vt:lpstr>Postulat indémontrable</vt:lpstr>
      <vt:lpstr>Attaque personnelle</vt:lpstr>
      <vt:lpstr>L’appel à l’exotisme</vt:lpstr>
      <vt:lpstr>Arguments valables</vt:lpstr>
      <vt:lpstr>Créez votre propre fake news</vt:lpstr>
    </vt:vector>
  </TitlesOfParts>
  <Company>Ville de Lausanne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Arguments fallacieux</dc:title>
  <dc:creator>Elodie Rairoux</dc:creator>
  <cp:lastModifiedBy>Elodie Rairoux</cp:lastModifiedBy>
  <cp:revision>54</cp:revision>
  <dcterms:created xsi:type="dcterms:W3CDTF">2019-06-03T08:12:57Z</dcterms:created>
  <dcterms:modified xsi:type="dcterms:W3CDTF">2019-09-26T12:52:45Z</dcterms:modified>
</cp:coreProperties>
</file>